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5"/>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 id="653" r:id="rId340"/>
    <p:sldId id="654" r:id="rId341"/>
    <p:sldId id="655" r:id="rId342"/>
    <p:sldId id="656" r:id="rId343"/>
    <p:sldId id="657" r:id="rId344"/>
    <p:sldId id="658" r:id="rId345"/>
    <p:sldId id="661" r:id="rId346"/>
    <p:sldId id="663" r:id="rId347"/>
    <p:sldId id="662" r:id="rId348"/>
    <p:sldId id="659" r:id="rId349"/>
    <p:sldId id="660" r:id="rId350"/>
    <p:sldId id="664" r:id="rId351"/>
    <p:sldId id="665" r:id="rId352"/>
    <p:sldId id="666" r:id="rId353"/>
    <p:sldId id="667" r:id="rId3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219" d="100"/>
          <a:sy n="219" d="100"/>
        </p:scale>
        <p:origin x="-96" y="-3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notesMaster" Target="notesMasters/notesMaster1.xml"/><Relationship Id="rId356" Type="http://schemas.openxmlformats.org/officeDocument/2006/relationships/printerSettings" Target="printerSettings/printerSettings1.bin"/><Relationship Id="rId357" Type="http://schemas.openxmlformats.org/officeDocument/2006/relationships/presProps" Target="presProps.xml"/><Relationship Id="rId358"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4/14/17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4/14/17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hyperlink" Target="https://golang.org/ref/spec%23Method_declarations" TargetMode="External"/><Relationship Id="rId4" Type="http://schemas.openxmlformats.org/officeDocument/2006/relationships/hyperlink" Target="https://golang.org/ref/spec%23Pointer_types" TargetMode="External"/><Relationship Id="rId5" Type="http://schemas.openxmlformats.org/officeDocument/2006/relationships/hyperlink" Target="https://golang.org/ref/spec%23Struct_types" TargetMode="External"/><Relationship Id="rId6" Type="http://schemas.openxmlformats.org/officeDocument/2006/relationships/hyperlink" Target="https://golang.org/ref/spec%23Uniqueness_of_identifiers" TargetMode="External"/><Relationship Id="rId7" Type="http://schemas.openxmlformats.org/officeDocument/2006/relationships/hyperlink" Target="https://golang.org/ref/spec%23Blank_identifier" TargetMode="External"/><Relationship Id="rId8" Type="http://schemas.openxmlformats.org/officeDocument/2006/relationships/hyperlink" Target="https://golang.org/ref/spec%23MethodName" TargetMode="External"/><Relationship Id="rId9" Type="http://schemas.openxmlformats.org/officeDocument/2006/relationships/hyperlink" Target="https://golang.org/ref/spec%23Calls" TargetMode="External"/><Relationship Id="rId1" Type="http://schemas.openxmlformats.org/officeDocument/2006/relationships/slideLayout" Target="../slideLayouts/slideLayout2.xml"/><Relationship Id="rId2" Type="http://schemas.openxmlformats.org/officeDocument/2006/relationships/hyperlink" Target="https://golang.org/ref/spec%23Interface_types"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olang/go/wiki/MethodSet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‘interface’?</a:t>
            </a:r>
          </a:p>
          <a:p>
            <a:pPr lvl="1"/>
            <a:r>
              <a:rPr lang="en-US" dirty="0" smtClean="0"/>
              <a:t>Difference between ‘interface’ and ‘</a:t>
            </a:r>
            <a:r>
              <a:rPr lang="en-US" dirty="0" err="1" smtClean="0"/>
              <a:t>struct</a:t>
            </a:r>
            <a:r>
              <a:rPr lang="en-US" dirty="0" smtClean="0"/>
              <a:t>’?</a:t>
            </a:r>
            <a:endParaRPr lang="en-US" dirty="0"/>
          </a:p>
          <a:p>
            <a:r>
              <a:rPr lang="en-US" dirty="0" smtClean="0"/>
              <a:t>Why are ‘interfaces’ useful?</a:t>
            </a:r>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Implementing Interfaces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752443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implement an ‘interface’?</a:t>
            </a:r>
          </a:p>
          <a:p>
            <a:pPr lvl="1"/>
            <a:r>
              <a:rPr lang="en-US" dirty="0" smtClean="0"/>
              <a:t>Providing method definitions for </a:t>
            </a:r>
            <a:r>
              <a:rPr lang="en-US" smtClean="0"/>
              <a:t>an interface</a:t>
            </a:r>
            <a:endParaRPr lang="en-US" dirty="0"/>
          </a:p>
        </p:txBody>
      </p:sp>
    </p:spTree>
    <p:extLst>
      <p:ext uri="{BB962C8B-B14F-4D97-AF65-F5344CB8AC3E}">
        <p14:creationId xmlns:p14="http://schemas.microsoft.com/office/powerpoint/2010/main" val="2598527803"/>
      </p:ext>
    </p:extLst>
  </p:cSld>
  <p:clrMapOvr>
    <a:masterClrMapping/>
  </p:clrMapOvr>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 Receiver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37654743"/>
      </p:ext>
    </p:extLst>
  </p:cSld>
  <p:clrMapOvr>
    <a:masterClrMapping/>
  </p:clrMapOvr>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Implementing an ‘interface’ for T </a:t>
            </a:r>
            <a:r>
              <a:rPr lang="en-US" dirty="0" err="1" smtClean="0"/>
              <a:t>vs</a:t>
            </a:r>
            <a:r>
              <a:rPr lang="en-US" dirty="0" smtClean="0"/>
              <a:t> *T</a:t>
            </a:r>
          </a:p>
          <a:p>
            <a:pPr lvl="1"/>
            <a:r>
              <a:rPr lang="en-US" dirty="0" smtClean="0"/>
              <a:t>When to use T </a:t>
            </a:r>
            <a:r>
              <a:rPr lang="en-US" dirty="0" err="1" smtClean="0"/>
              <a:t>vs</a:t>
            </a:r>
            <a:r>
              <a:rPr lang="en-US" dirty="0" smtClean="0"/>
              <a:t> *T to implement an ‘interface’</a:t>
            </a:r>
          </a:p>
        </p:txBody>
      </p:sp>
    </p:spTree>
    <p:extLst>
      <p:ext uri="{BB962C8B-B14F-4D97-AF65-F5344CB8AC3E}">
        <p14:creationId xmlns:p14="http://schemas.microsoft.com/office/powerpoint/2010/main" val="1557960170"/>
      </p:ext>
    </p:extLst>
  </p:cSld>
  <p:clrMapOvr>
    <a:masterClrMapping/>
  </p:clrMapOvr>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Method Set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455577669"/>
      </p:ext>
    </p:extLst>
  </p:cSld>
  <p:clrMapOvr>
    <a:masterClrMapping/>
  </p:clrMapOvr>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Method Sets</a:t>
            </a:r>
          </a:p>
          <a:p>
            <a:pPr lvl="1"/>
            <a:r>
              <a:rPr lang="en-US" dirty="0" smtClean="0"/>
              <a:t>Method Set of an interface</a:t>
            </a:r>
          </a:p>
          <a:p>
            <a:pPr lvl="1"/>
            <a:r>
              <a:rPr lang="en-US" dirty="0" smtClean="0"/>
              <a:t>Method Set of a type</a:t>
            </a:r>
          </a:p>
          <a:p>
            <a:pPr lvl="2"/>
            <a:r>
              <a:rPr lang="en-US" dirty="0" smtClean="0"/>
              <a:t>T </a:t>
            </a:r>
            <a:r>
              <a:rPr lang="en-US" dirty="0" err="1" smtClean="0"/>
              <a:t>vs</a:t>
            </a:r>
            <a:r>
              <a:rPr lang="en-US" dirty="0" smtClean="0"/>
              <a:t> *T</a:t>
            </a:r>
          </a:p>
        </p:txBody>
      </p:sp>
    </p:spTree>
    <p:extLst>
      <p:ext uri="{BB962C8B-B14F-4D97-AF65-F5344CB8AC3E}">
        <p14:creationId xmlns:p14="http://schemas.microsoft.com/office/powerpoint/2010/main" val="1558137463"/>
      </p:ext>
    </p:extLst>
  </p:cSld>
  <p:clrMapOvr>
    <a:masterClrMapping/>
  </p:clrMapOvr>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 type may have a </a:t>
            </a:r>
            <a:r>
              <a:rPr lang="en-US" i="1" dirty="0"/>
              <a:t>method set</a:t>
            </a:r>
            <a:r>
              <a:rPr lang="en-US" dirty="0"/>
              <a:t> associated with it. The method set of an </a:t>
            </a:r>
            <a:r>
              <a:rPr lang="en-US" dirty="0">
                <a:hlinkClick r:id="rId2"/>
              </a:rPr>
              <a:t>interface type</a:t>
            </a:r>
            <a:r>
              <a:rPr lang="en-US" dirty="0"/>
              <a:t> is its interface. The method set of any other type T consists of all </a:t>
            </a:r>
            <a:r>
              <a:rPr lang="en-US" dirty="0">
                <a:hlinkClick r:id="rId3"/>
              </a:rPr>
              <a:t>methods</a:t>
            </a:r>
            <a:r>
              <a:rPr lang="en-US" dirty="0"/>
              <a:t> declared with receiver type T. The method set of the corresponding </a:t>
            </a:r>
            <a:r>
              <a:rPr lang="en-US" dirty="0">
                <a:hlinkClick r:id="rId4"/>
              </a:rPr>
              <a:t>pointer type</a:t>
            </a:r>
            <a:r>
              <a:rPr lang="en-US" dirty="0"/>
              <a:t> *T is the set of all methods declared with receiver *T or T (that is, it also contains the method set of T). Further rules apply to </a:t>
            </a:r>
            <a:r>
              <a:rPr lang="en-US" dirty="0" err="1"/>
              <a:t>structs</a:t>
            </a:r>
            <a:r>
              <a:rPr lang="en-US" dirty="0"/>
              <a:t> containing anonymous fields, as described in the section on </a:t>
            </a:r>
            <a:r>
              <a:rPr lang="en-US" dirty="0">
                <a:hlinkClick r:id="rId5"/>
              </a:rPr>
              <a:t>struct types</a:t>
            </a:r>
            <a:r>
              <a:rPr lang="en-US" dirty="0"/>
              <a:t>. Any other type has an empty method set. In a method set, each method must have a </a:t>
            </a:r>
            <a:r>
              <a:rPr lang="en-US" dirty="0">
                <a:hlinkClick r:id="rId6"/>
              </a:rPr>
              <a:t>unique</a:t>
            </a:r>
            <a:r>
              <a:rPr lang="en-US" dirty="0"/>
              <a:t> non-</a:t>
            </a:r>
            <a:r>
              <a:rPr lang="en-US" dirty="0">
                <a:hlinkClick r:id="rId7"/>
              </a:rPr>
              <a:t>blank</a:t>
            </a:r>
            <a:r>
              <a:rPr lang="en-US" dirty="0"/>
              <a:t> </a:t>
            </a:r>
            <a:r>
              <a:rPr lang="en-US" dirty="0">
                <a:hlinkClick r:id="rId8"/>
              </a:rPr>
              <a:t>method name</a:t>
            </a:r>
            <a:r>
              <a:rPr lang="en-US" dirty="0"/>
              <a:t>. </a:t>
            </a:r>
          </a:p>
          <a:p>
            <a:r>
              <a:rPr lang="en-US" dirty="0"/>
              <a:t>The method set of a type determines the interfaces that the type </a:t>
            </a:r>
            <a:r>
              <a:rPr lang="en-US" dirty="0">
                <a:hlinkClick r:id="rId2"/>
              </a:rPr>
              <a:t>implements</a:t>
            </a:r>
            <a:r>
              <a:rPr lang="en-US" dirty="0"/>
              <a:t> and the methods that can be </a:t>
            </a:r>
            <a:r>
              <a:rPr lang="en-US" dirty="0">
                <a:hlinkClick r:id="rId9"/>
              </a:rPr>
              <a:t>called</a:t>
            </a:r>
            <a:r>
              <a:rPr lang="en-US" dirty="0"/>
              <a:t> using a receiver of that type. </a:t>
            </a:r>
          </a:p>
        </p:txBody>
      </p:sp>
      <p:sp>
        <p:nvSpPr>
          <p:cNvPr id="4" name="TextBox 3"/>
          <p:cNvSpPr txBox="1"/>
          <p:nvPr/>
        </p:nvSpPr>
        <p:spPr>
          <a:xfrm>
            <a:off x="1856992" y="6245980"/>
            <a:ext cx="5430017" cy="369332"/>
          </a:xfrm>
          <a:prstGeom prst="rect">
            <a:avLst/>
          </a:prstGeom>
          <a:noFill/>
        </p:spPr>
        <p:txBody>
          <a:bodyPr wrap="none" rtlCol="0">
            <a:spAutoFit/>
          </a:bodyPr>
          <a:lstStyle/>
          <a:p>
            <a:r>
              <a:rPr lang="en-US" dirty="0" smtClean="0"/>
              <a:t>Method Sets</a:t>
            </a:r>
            <a:r>
              <a:rPr lang="en-US" dirty="0"/>
              <a:t>: https://</a:t>
            </a:r>
            <a:r>
              <a:rPr lang="en-US" dirty="0" err="1"/>
              <a:t>golang.org</a:t>
            </a:r>
            <a:r>
              <a:rPr lang="en-US" dirty="0"/>
              <a:t>/ref/</a:t>
            </a:r>
            <a:r>
              <a:rPr lang="en-US" dirty="0" err="1"/>
              <a:t>spec#Method_sets</a:t>
            </a:r>
            <a:endParaRPr lang="en-US" dirty="0"/>
          </a:p>
        </p:txBody>
      </p:sp>
    </p:spTree>
    <p:extLst>
      <p:ext uri="{BB962C8B-B14F-4D97-AF65-F5344CB8AC3E}">
        <p14:creationId xmlns:p14="http://schemas.microsoft.com/office/powerpoint/2010/main" val="2648876276"/>
      </p:ext>
    </p:extLst>
  </p:cSld>
  <p:clrMapOvr>
    <a:masterClrMapping/>
  </p:clrMapOvr>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86790" y="1828391"/>
            <a:ext cx="1276156"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153580" y="1828391"/>
            <a:ext cx="1071972" cy="1128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&amp; Interfaces</a:t>
            </a:r>
            <a:endParaRPr lang="en-US" dirty="0"/>
          </a:p>
        </p:txBody>
      </p:sp>
      <p:sp>
        <p:nvSpPr>
          <p:cNvPr id="18" name="Oval 17"/>
          <p:cNvSpPr/>
          <p:nvPr/>
        </p:nvSpPr>
        <p:spPr>
          <a:xfrm>
            <a:off x="3344299" y="2497568"/>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3577443" y="2123984"/>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Oval 20"/>
          <p:cNvSpPr/>
          <p:nvPr/>
        </p:nvSpPr>
        <p:spPr>
          <a:xfrm>
            <a:off x="3866790" y="2408199"/>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Isosceles Triangle 21"/>
          <p:cNvSpPr/>
          <p:nvPr/>
        </p:nvSpPr>
        <p:spPr>
          <a:xfrm>
            <a:off x="4697263" y="1936849"/>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Isosceles Triangle 24"/>
          <p:cNvSpPr/>
          <p:nvPr/>
        </p:nvSpPr>
        <p:spPr>
          <a:xfrm>
            <a:off x="4583759" y="2544713"/>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Isosceles Triangle 25"/>
          <p:cNvSpPr/>
          <p:nvPr/>
        </p:nvSpPr>
        <p:spPr>
          <a:xfrm>
            <a:off x="5261718" y="2638281"/>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Isosceles Triangle 26"/>
          <p:cNvSpPr/>
          <p:nvPr/>
        </p:nvSpPr>
        <p:spPr>
          <a:xfrm>
            <a:off x="4924272" y="2357578"/>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p:cNvSpPr txBox="1"/>
          <p:nvPr/>
        </p:nvSpPr>
        <p:spPr>
          <a:xfrm>
            <a:off x="3153580" y="1417638"/>
            <a:ext cx="1071971" cy="369332"/>
          </a:xfrm>
          <a:prstGeom prst="rect">
            <a:avLst/>
          </a:prstGeom>
          <a:noFill/>
        </p:spPr>
        <p:txBody>
          <a:bodyPr wrap="square" rtlCol="0">
            <a:spAutoFit/>
          </a:bodyPr>
          <a:lstStyle/>
          <a:p>
            <a:pPr algn="ctr"/>
            <a:r>
              <a:rPr lang="en-US" dirty="0" smtClean="0"/>
              <a:t>T</a:t>
            </a:r>
            <a:endParaRPr lang="en-US" dirty="0"/>
          </a:p>
        </p:txBody>
      </p:sp>
      <p:sp>
        <p:nvSpPr>
          <p:cNvPr id="33" name="TextBox 32"/>
          <p:cNvSpPr txBox="1"/>
          <p:nvPr/>
        </p:nvSpPr>
        <p:spPr>
          <a:xfrm>
            <a:off x="4386790" y="1417638"/>
            <a:ext cx="1276156" cy="369332"/>
          </a:xfrm>
          <a:prstGeom prst="rect">
            <a:avLst/>
          </a:prstGeom>
          <a:noFill/>
        </p:spPr>
        <p:txBody>
          <a:bodyPr wrap="square" rtlCol="0">
            <a:spAutoFit/>
          </a:bodyPr>
          <a:lstStyle/>
          <a:p>
            <a:pPr algn="ctr"/>
            <a:r>
              <a:rPr lang="en-US" dirty="0" smtClean="0"/>
              <a:t>*T</a:t>
            </a:r>
            <a:endParaRPr lang="en-US" dirty="0"/>
          </a:p>
        </p:txBody>
      </p:sp>
      <p:sp>
        <p:nvSpPr>
          <p:cNvPr id="34" name="TextBox 33"/>
          <p:cNvSpPr txBox="1"/>
          <p:nvPr/>
        </p:nvSpPr>
        <p:spPr>
          <a:xfrm>
            <a:off x="1638143" y="3411360"/>
            <a:ext cx="143192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t>Interface Foo</a:t>
            </a:r>
            <a:endParaRPr lang="en-US" dirty="0"/>
          </a:p>
        </p:txBody>
      </p:sp>
      <p:sp>
        <p:nvSpPr>
          <p:cNvPr id="35" name="TextBox 34"/>
          <p:cNvSpPr txBox="1"/>
          <p:nvPr/>
        </p:nvSpPr>
        <p:spPr>
          <a:xfrm>
            <a:off x="1638143" y="3933092"/>
            <a:ext cx="147148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Interface Goo</a:t>
            </a:r>
            <a:endParaRPr lang="en-US" dirty="0"/>
          </a:p>
        </p:txBody>
      </p:sp>
      <p:sp>
        <p:nvSpPr>
          <p:cNvPr id="36" name="TextBox 35"/>
          <p:cNvSpPr txBox="1"/>
          <p:nvPr/>
        </p:nvSpPr>
        <p:spPr>
          <a:xfrm>
            <a:off x="1638143" y="4454824"/>
            <a:ext cx="14714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Interface </a:t>
            </a:r>
            <a:r>
              <a:rPr lang="en-US" dirty="0" err="1" smtClean="0"/>
              <a:t>Hoo</a:t>
            </a:r>
            <a:endParaRPr lang="en-US" dirty="0"/>
          </a:p>
        </p:txBody>
      </p:sp>
      <p:cxnSp>
        <p:nvCxnSpPr>
          <p:cNvPr id="38" name="Elbow Connector 37"/>
          <p:cNvCxnSpPr>
            <a:stCxn id="18" idx="4"/>
            <a:endCxn id="34" idx="3"/>
          </p:cNvCxnSpPr>
          <p:nvPr/>
        </p:nvCxnSpPr>
        <p:spPr>
          <a:xfrm rot="5400000">
            <a:off x="2829750" y="2964904"/>
            <a:ext cx="871443" cy="390801"/>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39" name="Elbow Connector 38"/>
          <p:cNvCxnSpPr>
            <a:stCxn id="25" idx="2"/>
            <a:endCxn id="34" idx="3"/>
          </p:cNvCxnSpPr>
          <p:nvPr/>
        </p:nvCxnSpPr>
        <p:spPr>
          <a:xfrm rot="5400000">
            <a:off x="3394826" y="2407093"/>
            <a:ext cx="864178" cy="1513689"/>
          </a:xfrm>
          <a:prstGeom prst="bentConnector2">
            <a:avLst/>
          </a:prstGeom>
          <a:ln>
            <a:tailEnd type="arrow"/>
          </a:ln>
        </p:spPr>
        <p:style>
          <a:lnRef idx="2">
            <a:schemeClr val="dk1">
              <a:shade val="50000"/>
            </a:schemeClr>
          </a:lnRef>
          <a:fillRef idx="1">
            <a:schemeClr val="dk1"/>
          </a:fillRef>
          <a:effectRef idx="0">
            <a:schemeClr val="dk1"/>
          </a:effectRef>
          <a:fontRef idx="minor">
            <a:schemeClr val="lt1"/>
          </a:fontRef>
        </p:style>
      </p:cxnSp>
      <p:cxnSp>
        <p:nvCxnSpPr>
          <p:cNvPr id="44" name="Elbow Connector 43"/>
          <p:cNvCxnSpPr>
            <a:stCxn id="26" idx="2"/>
            <a:endCxn id="35" idx="3"/>
          </p:cNvCxnSpPr>
          <p:nvPr/>
        </p:nvCxnSpPr>
        <p:spPr>
          <a:xfrm rot="5400000">
            <a:off x="3539504" y="2395544"/>
            <a:ext cx="1292342" cy="215208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7" name="Elbow Connector 46"/>
          <p:cNvCxnSpPr>
            <a:stCxn id="25" idx="4"/>
            <a:endCxn id="35" idx="3"/>
          </p:cNvCxnSpPr>
          <p:nvPr/>
        </p:nvCxnSpPr>
        <p:spPr>
          <a:xfrm rot="5400000">
            <a:off x="3267245" y="2574235"/>
            <a:ext cx="1385910" cy="1701136"/>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27" idx="3"/>
            <a:endCxn id="35" idx="3"/>
          </p:cNvCxnSpPr>
          <p:nvPr/>
        </p:nvCxnSpPr>
        <p:spPr>
          <a:xfrm rot="5400000">
            <a:off x="3287183" y="2367163"/>
            <a:ext cx="1573045" cy="1928145"/>
          </a:xfrm>
          <a:prstGeom prst="bentConnector2">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3" name="Elbow Connector 52"/>
          <p:cNvCxnSpPr>
            <a:stCxn id="26" idx="4"/>
            <a:endCxn id="36" idx="3"/>
          </p:cNvCxnSpPr>
          <p:nvPr/>
        </p:nvCxnSpPr>
        <p:spPr>
          <a:xfrm rot="5400000">
            <a:off x="3392143" y="2542906"/>
            <a:ext cx="1814074" cy="2379095"/>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6" name="Elbow Connector 55"/>
          <p:cNvCxnSpPr>
            <a:stCxn id="20" idx="4"/>
            <a:endCxn id="36" idx="3"/>
          </p:cNvCxnSpPr>
          <p:nvPr/>
        </p:nvCxnSpPr>
        <p:spPr>
          <a:xfrm rot="5400000">
            <a:off x="2257579" y="3203053"/>
            <a:ext cx="2288491" cy="584383"/>
          </a:xfrm>
          <a:prstGeom prst="bentConnector2">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5659604"/>
      </p:ext>
    </p:extLst>
  </p:cSld>
  <p:clrMapOvr>
    <a:masterClrMapping/>
  </p:clrMapOvr>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Set for T and *T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500598"/>
              </p:ext>
            </p:extLst>
          </p:nvPr>
        </p:nvGraphicFramePr>
        <p:xfrm>
          <a:off x="457200" y="2216462"/>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T = Person</a:t>
                      </a:r>
                      <a:endParaRPr lang="en-US" dirty="0"/>
                    </a:p>
                  </a:txBody>
                  <a:tcPr/>
                </a:tc>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bl>
          </a:graphicData>
        </a:graphic>
      </p:graphicFrame>
      <p:sp>
        <p:nvSpPr>
          <p:cNvPr id="5" name="TextBox 4"/>
          <p:cNvSpPr txBox="1"/>
          <p:nvPr/>
        </p:nvSpPr>
        <p:spPr>
          <a:xfrm>
            <a:off x="3882674" y="1625918"/>
            <a:ext cx="137865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Receivers</a:t>
            </a:r>
            <a:endParaRPr lang="en-US" sz="2400" dirty="0"/>
          </a:p>
        </p:txBody>
      </p:sp>
      <p:graphicFrame>
        <p:nvGraphicFramePr>
          <p:cNvPr id="6" name="Content Placeholder 3"/>
          <p:cNvGraphicFramePr>
            <a:graphicFrameLocks/>
          </p:cNvGraphicFramePr>
          <p:nvPr>
            <p:extLst>
              <p:ext uri="{D42A27DB-BD31-4B8C-83A1-F6EECF244321}">
                <p14:modId xmlns:p14="http://schemas.microsoft.com/office/powerpoint/2010/main" val="2168749372"/>
              </p:ext>
            </p:extLst>
          </p:nvPr>
        </p:nvGraphicFramePr>
        <p:xfrm>
          <a:off x="457200" y="4252473"/>
          <a:ext cx="3770069" cy="1112520"/>
        </p:xfrm>
        <a:graphic>
          <a:graphicData uri="http://schemas.openxmlformats.org/drawingml/2006/table">
            <a:tbl>
              <a:tblPr firstRow="1" bandRow="1">
                <a:tableStyleId>{5C22544A-7EE6-4342-B048-85BDC9FD1C3A}</a:tableStyleId>
              </a:tblPr>
              <a:tblGrid>
                <a:gridCol w="3770069"/>
              </a:tblGrid>
              <a:tr h="370840">
                <a:tc>
                  <a:txBody>
                    <a:bodyPr/>
                    <a:lstStyle/>
                    <a:p>
                      <a:r>
                        <a:rPr lang="en-US" dirty="0" smtClean="0"/>
                        <a:t>T = Person</a:t>
                      </a:r>
                      <a:endParaRPr lang="en-US" dirty="0"/>
                    </a:p>
                  </a:txBody>
                  <a:tcPr/>
                </a:tc>
              </a:tr>
              <a:tr h="370840">
                <a:tc>
                  <a:txBody>
                    <a:bodyPr/>
                    <a:lstStyle/>
                    <a:p>
                      <a:r>
                        <a:rPr lang="en-US" dirty="0" err="1" smtClean="0"/>
                        <a:t>func</a:t>
                      </a:r>
                      <a:r>
                        <a:rPr lang="en-US" dirty="0" smtClean="0"/>
                        <a:t> (p Person) Name() string</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trike="sngStrike" dirty="0" err="1" smtClean="0"/>
                        <a:t>func</a:t>
                      </a:r>
                      <a:r>
                        <a:rPr lang="en-US" strike="sngStrike" dirty="0" smtClean="0"/>
                        <a:t> (p *Person) </a:t>
                      </a:r>
                      <a:r>
                        <a:rPr lang="en-US" strike="sngStrike" dirty="0" err="1" smtClean="0"/>
                        <a:t>SetName</a:t>
                      </a:r>
                      <a:r>
                        <a:rPr lang="en-US" strike="sngStrike" dirty="0" smtClean="0"/>
                        <a:t>(n string)</a:t>
                      </a:r>
                    </a:p>
                  </a:txBody>
                  <a:tcPr/>
                </a:tc>
              </a:tr>
            </a:tbl>
          </a:graphicData>
        </a:graphic>
      </p:graphicFrame>
      <p:sp>
        <p:nvSpPr>
          <p:cNvPr id="7" name="TextBox 6"/>
          <p:cNvSpPr txBox="1"/>
          <p:nvPr/>
        </p:nvSpPr>
        <p:spPr>
          <a:xfrm>
            <a:off x="3683329" y="3661929"/>
            <a:ext cx="1777350"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2400" dirty="0" smtClean="0"/>
              <a:t>Method Sets</a:t>
            </a:r>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711934895"/>
              </p:ext>
            </p:extLst>
          </p:nvPr>
        </p:nvGraphicFramePr>
        <p:xfrm>
          <a:off x="5049408" y="4252473"/>
          <a:ext cx="3637391" cy="1112520"/>
        </p:xfrm>
        <a:graphic>
          <a:graphicData uri="http://schemas.openxmlformats.org/drawingml/2006/table">
            <a:tbl>
              <a:tblPr firstRow="1" bandRow="1">
                <a:tableStyleId>{5C22544A-7EE6-4342-B048-85BDC9FD1C3A}</a:tableStyleId>
              </a:tblPr>
              <a:tblGrid>
                <a:gridCol w="3637391"/>
              </a:tblGrid>
              <a:tr h="370840">
                <a:tc>
                  <a:txBody>
                    <a:bodyPr/>
                    <a:lstStyle/>
                    <a:p>
                      <a:r>
                        <a:rPr lang="en-US" dirty="0" smtClean="0"/>
                        <a:t>*T = *Person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a:t>
                      </a:r>
                      <a:r>
                        <a:rPr lang="en-US" dirty="0" err="1" smtClean="0"/>
                        <a:t>SetName</a:t>
                      </a:r>
                      <a:r>
                        <a:rPr lang="en-US" dirty="0" smtClean="0"/>
                        <a:t>(n string)</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func</a:t>
                      </a:r>
                      <a:r>
                        <a:rPr lang="en-US" dirty="0" smtClean="0"/>
                        <a:t> (p Person) Name() string</a:t>
                      </a:r>
                    </a:p>
                  </a:txBody>
                  <a:tcPr/>
                </a:tc>
              </a:tr>
            </a:tbl>
          </a:graphicData>
        </a:graphic>
      </p:graphicFrame>
      <p:sp>
        <p:nvSpPr>
          <p:cNvPr id="9" name="TextBox 8"/>
          <p:cNvSpPr txBox="1"/>
          <p:nvPr/>
        </p:nvSpPr>
        <p:spPr>
          <a:xfrm>
            <a:off x="5076661" y="5724459"/>
            <a:ext cx="361013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t>
            </a:r>
            <a:r>
              <a:rPr lang="en-US" dirty="0" err="1" smtClean="0">
                <a:sym typeface="Wingdings"/>
              </a:rPr>
              <a:t>pT</a:t>
            </a:r>
            <a:r>
              <a:rPr lang="en-US" dirty="0" smtClean="0">
                <a:sym typeface="Wingdings"/>
              </a:rPr>
              <a:t>).Name()</a:t>
            </a:r>
            <a:endParaRPr lang="en-US" dirty="0"/>
          </a:p>
        </p:txBody>
      </p:sp>
      <p:sp>
        <p:nvSpPr>
          <p:cNvPr id="10" name="TextBox 9"/>
          <p:cNvSpPr txBox="1"/>
          <p:nvPr/>
        </p:nvSpPr>
        <p:spPr>
          <a:xfrm>
            <a:off x="457200" y="5725658"/>
            <a:ext cx="377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sym typeface="Wingdings"/>
              </a:rPr>
              <a:t>(&amp;t).</a:t>
            </a:r>
            <a:r>
              <a:rPr lang="en-US" dirty="0" err="1" smtClean="0">
                <a:sym typeface="Wingdings"/>
              </a:rPr>
              <a:t>SetName</a:t>
            </a:r>
            <a:r>
              <a:rPr lang="en-US" dirty="0" smtClean="0">
                <a:sym typeface="Wingdings"/>
              </a:rPr>
              <a:t>(</a:t>
            </a:r>
            <a:r>
              <a:rPr lang="mr-IN" dirty="0" smtClean="0">
                <a:sym typeface="Wingdings"/>
              </a:rPr>
              <a:t>…</a:t>
            </a:r>
            <a:r>
              <a:rPr lang="en-US" dirty="0" smtClean="0">
                <a:sym typeface="Wingdings"/>
              </a:rPr>
              <a:t>)</a:t>
            </a:r>
            <a:endParaRPr lang="en-US" dirty="0"/>
          </a:p>
        </p:txBody>
      </p:sp>
      <p:sp>
        <p:nvSpPr>
          <p:cNvPr id="14" name="TextBox 13"/>
          <p:cNvSpPr txBox="1"/>
          <p:nvPr/>
        </p:nvSpPr>
        <p:spPr>
          <a:xfrm>
            <a:off x="1568614" y="6466260"/>
            <a:ext cx="6006773" cy="369332"/>
          </a:xfrm>
          <a:prstGeom prst="rect">
            <a:avLst/>
          </a:prstGeom>
          <a:noFill/>
        </p:spPr>
        <p:txBody>
          <a:bodyPr wrap="none" rtlCol="0">
            <a:spAutoFit/>
          </a:bodyPr>
          <a:lstStyle/>
          <a:p>
            <a:r>
              <a:rPr lang="en-US" dirty="0"/>
              <a:t>Method Sets: </a:t>
            </a:r>
            <a:r>
              <a:rPr lang="en-US" dirty="0">
                <a:hlinkClick r:id="rId2"/>
              </a:rPr>
              <a:t>https://</a:t>
            </a:r>
            <a:r>
              <a:rPr lang="en-US" dirty="0" err="1">
                <a:hlinkClick r:id="rId2"/>
              </a:rPr>
              <a:t>github.com</a:t>
            </a:r>
            <a:r>
              <a:rPr lang="en-US" dirty="0">
                <a:hlinkClick r:id="rId2"/>
              </a:rPr>
              <a:t>/</a:t>
            </a:r>
            <a:r>
              <a:rPr lang="en-US" dirty="0" err="1">
                <a:hlinkClick r:id="rId2"/>
              </a:rPr>
              <a:t>golang</a:t>
            </a:r>
            <a:r>
              <a:rPr lang="en-US" dirty="0">
                <a:hlinkClick r:id="rId2"/>
              </a:rPr>
              <a:t>/go/wiki/</a:t>
            </a:r>
            <a:r>
              <a:rPr lang="en-US" dirty="0" err="1">
                <a:hlinkClick r:id="rId2"/>
              </a:rPr>
              <a:t>MethodSets</a:t>
            </a:r>
            <a:endParaRPr lang="en-US" dirty="0"/>
          </a:p>
        </p:txBody>
      </p:sp>
    </p:spTree>
    <p:extLst>
      <p:ext uri="{BB962C8B-B14F-4D97-AF65-F5344CB8AC3E}">
        <p14:creationId xmlns:p14="http://schemas.microsoft.com/office/powerpoint/2010/main" val="1470021786"/>
      </p:ext>
    </p:extLst>
  </p:cSld>
  <p:clrMapOvr>
    <a:masterClrMapping/>
  </p:clrMapOvr>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Empty Interface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470583703"/>
      </p:ext>
    </p:extLst>
  </p:cSld>
  <p:clrMapOvr>
    <a:masterClrMapping/>
  </p:clrMapOvr>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The all encompassing empty ‘interface’</a:t>
            </a:r>
          </a:p>
          <a:p>
            <a:pPr lvl="1"/>
            <a:r>
              <a:rPr lang="en-US" dirty="0" smtClean="0"/>
              <a:t>Why is the empty interface important?</a:t>
            </a:r>
          </a:p>
        </p:txBody>
      </p:sp>
    </p:spTree>
    <p:extLst>
      <p:ext uri="{BB962C8B-B14F-4D97-AF65-F5344CB8AC3E}">
        <p14:creationId xmlns:p14="http://schemas.microsoft.com/office/powerpoint/2010/main" val="9865913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Assertion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95899500"/>
      </p:ext>
    </p:extLst>
  </p:cSld>
  <p:clrMapOvr>
    <a:masterClrMapping/>
  </p:clrMapOvr>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Wrapping one type within another</a:t>
            </a:r>
            <a:endParaRPr lang="en-US" dirty="0" smtClean="0"/>
          </a:p>
          <a:p>
            <a:pPr lvl="1"/>
            <a:r>
              <a:rPr lang="en-US" dirty="0" smtClean="0"/>
              <a:t>How to discover the hidden type of an expression?</a:t>
            </a:r>
            <a:endParaRPr lang="en-US" dirty="0"/>
          </a:p>
          <a:p>
            <a:r>
              <a:rPr lang="en-US" dirty="0" smtClean="0"/>
              <a:t>Type Switching</a:t>
            </a:r>
            <a:endParaRPr lang="en-US" dirty="0" smtClean="0"/>
          </a:p>
        </p:txBody>
      </p:sp>
    </p:spTree>
    <p:extLst>
      <p:ext uri="{BB962C8B-B14F-4D97-AF65-F5344CB8AC3E}">
        <p14:creationId xmlns:p14="http://schemas.microsoft.com/office/powerpoint/2010/main" val="3802021855"/>
      </p:ext>
    </p:extLst>
  </p:cSld>
  <p:clrMapOvr>
    <a:masterClrMapping/>
  </p:clrMapOvr>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91741" y="3338243"/>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691741" y="294921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Oval 9"/>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Types</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50119"/>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a:endCxn id="9" idx="6"/>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Elbow Connector 27"/>
          <p:cNvCxnSpPr>
            <a:stCxn id="14" idx="3"/>
            <a:endCxn id="10" idx="6"/>
          </p:cNvCxnSpPr>
          <p:nvPr/>
        </p:nvCxnSpPr>
        <p:spPr>
          <a:xfrm rot="5400000">
            <a:off x="4599237" y="2120978"/>
            <a:ext cx="471713" cy="2834540"/>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12" idx="1"/>
            <a:endCxn id="8" idx="6"/>
          </p:cNvCxnSpPr>
          <p:nvPr/>
        </p:nvCxnSpPr>
        <p:spPr>
          <a:xfrm rot="10800000">
            <a:off x="3417824" y="3368138"/>
            <a:ext cx="2144427" cy="435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Elbow Connector 32"/>
          <p:cNvCxnSpPr>
            <a:stCxn id="13" idx="3"/>
            <a:endCxn id="10" idx="4"/>
          </p:cNvCxnSpPr>
          <p:nvPr/>
        </p:nvCxnSpPr>
        <p:spPr>
          <a:xfrm rot="5400000">
            <a:off x="4862385" y="2204352"/>
            <a:ext cx="122126" cy="3244394"/>
          </a:xfrm>
          <a:prstGeom prst="bentConnector3">
            <a:avLst>
              <a:gd name="adj1" fmla="val 386899"/>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7827457"/>
      </p:ext>
    </p:extLst>
  </p:cSld>
  <p:clrMapOvr>
    <a:masterClrMapping/>
  </p:clrMapOvr>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Type</a:t>
            </a:r>
            <a:endParaRPr lang="en-US" dirty="0"/>
          </a:p>
        </p:txBody>
      </p:sp>
      <p:cxnSp>
        <p:nvCxnSpPr>
          <p:cNvPr id="5" name="Straight Connector 4"/>
          <p:cNvCxnSpPr/>
          <p:nvPr/>
        </p:nvCxnSpPr>
        <p:spPr>
          <a:xfrm>
            <a:off x="4456967" y="1812647"/>
            <a:ext cx="0" cy="3653348"/>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65265" y="2331049"/>
            <a:ext cx="1071972" cy="2180546"/>
            <a:chOff x="2272327" y="2414663"/>
            <a:chExt cx="1071972" cy="2180546"/>
          </a:xfrm>
        </p:grpSpPr>
        <p:sp>
          <p:nvSpPr>
            <p:cNvPr id="7" name="Rectangle 6"/>
            <p:cNvSpPr/>
            <p:nvPr/>
          </p:nvSpPr>
          <p:spPr>
            <a:xfrm>
              <a:off x="2272327" y="2825416"/>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72328" y="2414663"/>
              <a:ext cx="1071971" cy="369332"/>
            </a:xfrm>
            <a:prstGeom prst="rect">
              <a:avLst/>
            </a:prstGeom>
            <a:noFill/>
          </p:spPr>
          <p:txBody>
            <a:bodyPr wrap="square" rtlCol="0">
              <a:spAutoFit/>
            </a:bodyPr>
            <a:lstStyle/>
            <a:p>
              <a:pPr algn="ctr"/>
              <a:r>
                <a:rPr lang="en-US" dirty="0" smtClean="0"/>
                <a:t>Interface</a:t>
              </a:r>
              <a:endParaRPr lang="en-US" dirty="0"/>
            </a:p>
          </p:txBody>
        </p:sp>
      </p:grpSp>
      <p:grpSp>
        <p:nvGrpSpPr>
          <p:cNvPr id="18" name="Group 17"/>
          <p:cNvGrpSpPr/>
          <p:nvPr/>
        </p:nvGrpSpPr>
        <p:grpSpPr>
          <a:xfrm>
            <a:off x="5022168" y="2331050"/>
            <a:ext cx="2180526" cy="2180545"/>
            <a:chOff x="4529230" y="2414663"/>
            <a:chExt cx="2180526" cy="1945172"/>
          </a:xfrm>
        </p:grpSpPr>
        <p:sp>
          <p:nvSpPr>
            <p:cNvPr id="6" name="Rectangle 5"/>
            <p:cNvSpPr/>
            <p:nvPr/>
          </p:nvSpPr>
          <p:spPr>
            <a:xfrm>
              <a:off x="4529230" y="2781077"/>
              <a:ext cx="2180526" cy="1578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a:off x="5069312" y="2901714"/>
              <a:ext cx="227009" cy="18713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Isosceles Triangle 11"/>
            <p:cNvSpPr/>
            <p:nvPr/>
          </p:nvSpPr>
          <p:spPr>
            <a:xfrm>
              <a:off x="5012560" y="3234600"/>
              <a:ext cx="227009" cy="187135"/>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Isosceles Triangle 12"/>
            <p:cNvSpPr/>
            <p:nvPr/>
          </p:nvSpPr>
          <p:spPr>
            <a:xfrm>
              <a:off x="5939202" y="3507129"/>
              <a:ext cx="227009" cy="18713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Isosceles Triangle 13"/>
            <p:cNvSpPr/>
            <p:nvPr/>
          </p:nvSpPr>
          <p:spPr>
            <a:xfrm>
              <a:off x="5645920" y="3094022"/>
              <a:ext cx="227009" cy="18713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p:cNvSpPr txBox="1"/>
            <p:nvPr/>
          </p:nvSpPr>
          <p:spPr>
            <a:xfrm>
              <a:off x="4583759" y="2414663"/>
              <a:ext cx="2125997" cy="369332"/>
            </a:xfrm>
            <a:prstGeom prst="rect">
              <a:avLst/>
            </a:prstGeom>
            <a:noFill/>
          </p:spPr>
          <p:txBody>
            <a:bodyPr wrap="square" rtlCol="0">
              <a:spAutoFit/>
            </a:bodyPr>
            <a:lstStyle/>
            <a:p>
              <a:pPr algn="ctr"/>
              <a:r>
                <a:rPr lang="en-US" dirty="0" smtClean="0"/>
                <a:t>Values/Expressions</a:t>
              </a:r>
              <a:endParaRPr lang="en-US" dirty="0"/>
            </a:p>
          </p:txBody>
        </p:sp>
      </p:grpSp>
      <p:cxnSp>
        <p:nvCxnSpPr>
          <p:cNvPr id="22" name="Elbow Connector 21"/>
          <p:cNvCxnSpPr>
            <a:stCxn id="11" idx="1"/>
          </p:cNvCxnSpPr>
          <p:nvPr/>
        </p:nvCxnSpPr>
        <p:spPr>
          <a:xfrm rot="10800000">
            <a:off x="3417824" y="2979107"/>
            <a:ext cx="2201179" cy="281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Elbow Connector 28"/>
          <p:cNvCxnSpPr>
            <a:stCxn id="12" idx="1"/>
            <a:endCxn id="41" idx="3"/>
          </p:cNvCxnSpPr>
          <p:nvPr/>
        </p:nvCxnSpPr>
        <p:spPr>
          <a:xfrm rot="10800000">
            <a:off x="3421316" y="3352724"/>
            <a:ext cx="2140934" cy="236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1" name="Group 20"/>
          <p:cNvGrpSpPr/>
          <p:nvPr/>
        </p:nvGrpSpPr>
        <p:grpSpPr>
          <a:xfrm>
            <a:off x="771303" y="2331050"/>
            <a:ext cx="1826770" cy="2175000"/>
            <a:chOff x="1703366" y="2414663"/>
            <a:chExt cx="1826770" cy="2175000"/>
          </a:xfrm>
        </p:grpSpPr>
        <p:sp>
          <p:nvSpPr>
            <p:cNvPr id="23" name="Rectangle 22"/>
            <p:cNvSpPr/>
            <p:nvPr/>
          </p:nvSpPr>
          <p:spPr>
            <a:xfrm>
              <a:off x="2075151" y="2819870"/>
              <a:ext cx="1071972" cy="1769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691741" y="3320846"/>
              <a:ext cx="233144" cy="2270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691741" y="3744211"/>
              <a:ext cx="233144" cy="2270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TextBox 26"/>
            <p:cNvSpPr txBox="1"/>
            <p:nvPr/>
          </p:nvSpPr>
          <p:spPr>
            <a:xfrm>
              <a:off x="1703366" y="2414663"/>
              <a:ext cx="1826770" cy="369332"/>
            </a:xfrm>
            <a:prstGeom prst="rect">
              <a:avLst/>
            </a:prstGeom>
            <a:noFill/>
          </p:spPr>
          <p:txBody>
            <a:bodyPr wrap="square" rtlCol="0">
              <a:spAutoFit/>
            </a:bodyPr>
            <a:lstStyle/>
            <a:p>
              <a:pPr algn="ctr"/>
              <a:r>
                <a:rPr lang="en-US" dirty="0" smtClean="0"/>
                <a:t>Non-Interface</a:t>
              </a:r>
              <a:endParaRPr lang="en-US" dirty="0"/>
            </a:p>
          </p:txBody>
        </p:sp>
        <p:sp>
          <p:nvSpPr>
            <p:cNvPr id="39" name="Oval 38"/>
            <p:cNvSpPr/>
            <p:nvPr/>
          </p:nvSpPr>
          <p:spPr>
            <a:xfrm>
              <a:off x="2691741" y="2943252"/>
              <a:ext cx="233144" cy="22701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cxnSp>
        <p:nvCxnSpPr>
          <p:cNvPr id="33" name="Elbow Connector 32"/>
          <p:cNvCxnSpPr>
            <a:stCxn id="13" idx="3"/>
            <a:endCxn id="26" idx="4"/>
          </p:cNvCxnSpPr>
          <p:nvPr/>
        </p:nvCxnSpPr>
        <p:spPr>
          <a:xfrm rot="5400000">
            <a:off x="4149885" y="1491853"/>
            <a:ext cx="122126" cy="4669395"/>
          </a:xfrm>
          <a:prstGeom prst="bentConnector3">
            <a:avLst>
              <a:gd name="adj1" fmla="val 287184"/>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3"/>
            <a:endCxn id="26" idx="6"/>
          </p:cNvCxnSpPr>
          <p:nvPr/>
        </p:nvCxnSpPr>
        <p:spPr>
          <a:xfrm rot="5400000">
            <a:off x="3886737" y="1408479"/>
            <a:ext cx="471713" cy="4259541"/>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Elbow Connector 31"/>
          <p:cNvCxnSpPr>
            <a:stCxn id="41" idx="1"/>
            <a:endCxn id="24" idx="6"/>
          </p:cNvCxnSpPr>
          <p:nvPr/>
        </p:nvCxnSpPr>
        <p:spPr>
          <a:xfrm rot="10800000">
            <a:off x="1992822" y="3350741"/>
            <a:ext cx="1130678" cy="1982"/>
          </a:xfrm>
          <a:prstGeom prst="bent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
        <p:nvSpPr>
          <p:cNvPr id="40" name="Rounded Rectangle 39"/>
          <p:cNvSpPr/>
          <p:nvPr/>
        </p:nvSpPr>
        <p:spPr>
          <a:xfrm>
            <a:off x="3120008" y="2859800"/>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Rounded Rectangle 40"/>
          <p:cNvSpPr/>
          <p:nvPr/>
        </p:nvSpPr>
        <p:spPr>
          <a:xfrm>
            <a:off x="3123500" y="3239215"/>
            <a:ext cx="297816" cy="2270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44" name="Elbow Connector 43"/>
          <p:cNvCxnSpPr>
            <a:stCxn id="40" idx="1"/>
            <a:endCxn id="39" idx="6"/>
          </p:cNvCxnSpPr>
          <p:nvPr/>
        </p:nvCxnSpPr>
        <p:spPr>
          <a:xfrm rot="10800000">
            <a:off x="1992822" y="2973148"/>
            <a:ext cx="1127186" cy="16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425073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28344</TotalTime>
  <Words>11321</Words>
  <Application>Microsoft Macintosh PowerPoint</Application>
  <PresentationFormat>On-screen Show (4:3)</PresentationFormat>
  <Paragraphs>2789</Paragraphs>
  <Slides>353</Slides>
  <Notes>1</Notes>
  <HiddenSlides>0</HiddenSlides>
  <MMClips>0</MMClips>
  <ScaleCrop>false</ScaleCrop>
  <HeadingPairs>
    <vt:vector size="4" baseType="variant">
      <vt:variant>
        <vt:lpstr>Theme</vt:lpstr>
      </vt:variant>
      <vt:variant>
        <vt:i4>1</vt:i4>
      </vt:variant>
      <vt:variant>
        <vt:lpstr>Slide Titles</vt:lpstr>
      </vt:variant>
      <vt:variant>
        <vt:i4>353</vt:i4>
      </vt:variant>
    </vt:vector>
  </HeadingPairs>
  <TitlesOfParts>
    <vt:vector size="354"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lpstr>PowerPoint Presentation</vt:lpstr>
      <vt:lpstr>Objectives</vt:lpstr>
      <vt:lpstr>PowerPoint Presentation</vt:lpstr>
      <vt:lpstr>Objectives</vt:lpstr>
      <vt:lpstr>PowerPoint Presentation</vt:lpstr>
      <vt:lpstr>Objectives</vt:lpstr>
      <vt:lpstr>Method Sets</vt:lpstr>
      <vt:lpstr>Methods &amp; Interfaces</vt:lpstr>
      <vt:lpstr>Method Set for T and *T</vt:lpstr>
      <vt:lpstr>PowerPoint Presentation</vt:lpstr>
      <vt:lpstr>Objectives</vt:lpstr>
      <vt:lpstr>PowerPoint Presentation</vt:lpstr>
      <vt:lpstr>Objectives</vt:lpstr>
      <vt:lpstr>Static Type</vt:lpstr>
      <vt:lpstr>Dynamic Type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1754</cp:revision>
  <dcterms:created xsi:type="dcterms:W3CDTF">2016-08-19T13:44:54Z</dcterms:created>
  <dcterms:modified xsi:type="dcterms:W3CDTF">2017-04-14T16:46:43Z</dcterms:modified>
</cp:coreProperties>
</file>